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</p:sldMasterIdLst>
  <p:notesMasterIdLst>
    <p:notesMasterId r:id="rId22"/>
  </p:notesMasterIdLst>
  <p:sldIdLst>
    <p:sldId id="256" r:id="rId2"/>
    <p:sldId id="343" r:id="rId3"/>
    <p:sldId id="257" r:id="rId4"/>
    <p:sldId id="294" r:id="rId5"/>
    <p:sldId id="297" r:id="rId6"/>
    <p:sldId id="298" r:id="rId7"/>
    <p:sldId id="299" r:id="rId8"/>
    <p:sldId id="300" r:id="rId9"/>
    <p:sldId id="334" r:id="rId10"/>
    <p:sldId id="315" r:id="rId11"/>
    <p:sldId id="335" r:id="rId12"/>
    <p:sldId id="301" r:id="rId13"/>
    <p:sldId id="344" r:id="rId14"/>
    <p:sldId id="345" r:id="rId15"/>
    <p:sldId id="346" r:id="rId16"/>
    <p:sldId id="350" r:id="rId17"/>
    <p:sldId id="347" r:id="rId18"/>
    <p:sldId id="348" r:id="rId19"/>
    <p:sldId id="351" r:id="rId20"/>
    <p:sldId id="34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e Kim" initials="JK" lastIdx="1" clrIdx="0">
    <p:extLst>
      <p:ext uri="{19B8F6BF-5375-455C-9EA6-DF929625EA0E}">
        <p15:presenceInfo xmlns:p15="http://schemas.microsoft.com/office/powerpoint/2012/main" userId="S::gs4725@wayne.edu::41664985-05bb-49b2-bb20-db27d68d65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6E6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83"/>
    <p:restoredTop sz="83061"/>
  </p:normalViewPr>
  <p:slideViewPr>
    <p:cSldViewPr snapToGrid="0" snapToObjects="1">
      <p:cViewPr>
        <p:scale>
          <a:sx n="107" d="100"/>
          <a:sy n="107" d="100"/>
        </p:scale>
        <p:origin x="632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11384-3F1E-244E-BD4C-E4BB4834A166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79E6D-4567-C24F-9EFF-EDB13B7F8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0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9E6D-4567-C24F-9EFF-EDB13B7F83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64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9E6D-4567-C24F-9EFF-EDB13B7F83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82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9E6D-4567-C24F-9EFF-EDB13B7F83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9E6D-4567-C24F-9EFF-EDB13B7F83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42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9E6D-4567-C24F-9EFF-EDB13B7F83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22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9E6D-4567-C24F-9EFF-EDB13B7F83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94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9E6D-4567-C24F-9EFF-EDB13B7F83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09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9E6D-4567-C24F-9EFF-EDB13B7F83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22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9E6D-4567-C24F-9EFF-EDB13B7F83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0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9E6D-4567-C24F-9EFF-EDB13B7F83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04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9E6D-4567-C24F-9EFF-EDB13B7F83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59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9E6D-4567-C24F-9EFF-EDB13B7F83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35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9E6D-4567-C24F-9EFF-EDB13B7F83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62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9E6D-4567-C24F-9EFF-EDB13B7F83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30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9E6D-4567-C24F-9EFF-EDB13B7F83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78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9E6D-4567-C24F-9EFF-EDB13B7F83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4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9E6D-4567-C24F-9EFF-EDB13B7F83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527300"/>
            <a:ext cx="10363200" cy="1143000"/>
          </a:xfrm>
        </p:spPr>
        <p:txBody>
          <a:bodyPr lIns="91440" tIns="45720" rIns="91440" bIns="45720" anchor="ctr"/>
          <a:lstStyle>
            <a:lvl1pPr>
              <a:defRPr sz="64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FDF2A-B57D-284B-A895-B2A414DE4FB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6766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82F7B-E921-9E45-A860-DA2D6657880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7144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11125201" y="11430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A9EA317E-B3B3-184F-BC11-E96120F4E15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021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1B776-06F0-5E47-9649-98AE504F127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163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(DGSOM &amp; 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B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3200" i="1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2667001"/>
            <a:ext cx="12192000" cy="151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3200">
              <a:solidFill>
                <a:schemeClr val="bg1"/>
              </a:solidFill>
            </a:endParaRPr>
          </a:p>
        </p:txBody>
      </p:sp>
      <p:pic>
        <p:nvPicPr>
          <p:cNvPr id="4" name="Picture 11" descr="Doheny_UCLAStein_RGB_Lock-u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2878667"/>
            <a:ext cx="7806267" cy="107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037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24ED-6E1C-B748-948C-EC2C3D4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EDCAB-E4A7-A949-B77E-1391DA3AC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6C88F-628B-0440-B327-7BB6FE54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F9247-9CC2-9E42-A2B7-580E4C553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26AB5-EDB6-4C41-9ADF-19EABA62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9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F4A59-CEB4-B14C-BBDF-AA932A7E35E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5599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 userDrawn="1"/>
        </p:nvSpPr>
        <p:spPr bwMode="auto">
          <a:xfrm flipV="1">
            <a:off x="6089651" y="1549401"/>
            <a:ext cx="16933" cy="42799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2400" dirty="0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3111" y="1497014"/>
            <a:ext cx="5053189" cy="4459287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6276623" y="1497014"/>
            <a:ext cx="5053189" cy="4459287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1E2B22F8-0BA8-DD48-A9BC-1BFAC71EFC9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5227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 userDrawn="1"/>
        </p:nvSpPr>
        <p:spPr bwMode="auto">
          <a:xfrm flipV="1">
            <a:off x="5242984" y="1549401"/>
            <a:ext cx="16933" cy="42799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2400" dirty="0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903113" y="1498601"/>
            <a:ext cx="4075288" cy="44577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520268" y="1497014"/>
            <a:ext cx="5801785" cy="4459287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6430F9D8-8B22-6E44-B466-33C05B49D45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7700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+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1518" y="520700"/>
            <a:ext cx="6100484" cy="5486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03111" y="1497014"/>
            <a:ext cx="5053189" cy="4459287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6FE7C-B6D8-2E4E-992B-B8E4E62294C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553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89511" y="596900"/>
            <a:ext cx="5057423" cy="787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" y="520700"/>
            <a:ext cx="6100484" cy="5486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389511" y="1497014"/>
            <a:ext cx="5053189" cy="4459287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BA1F1-C09A-1E45-81FA-1732791705E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5792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+ Picture Right I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8691" y="1625601"/>
            <a:ext cx="5178909" cy="3810219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03111" y="1497014"/>
            <a:ext cx="5053189" cy="4459287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4AFA28-57E9-8B43-ABF7-3323BBC1BC3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267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520700"/>
            <a:ext cx="12192000" cy="5486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422CB-B77C-D943-B6D8-DB3937FF298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5720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6" y="5486401"/>
            <a:ext cx="10358967" cy="342900"/>
          </a:xfrm>
        </p:spPr>
        <p:txBody>
          <a:bodyPr/>
          <a:lstStyle>
            <a:lvl1pPr algn="r">
              <a:defRPr sz="2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520701"/>
            <a:ext cx="12192000" cy="485563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7CC65-9630-E74E-93C3-46A8BC7B3FD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068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2285" y="596900"/>
            <a:ext cx="10358967" cy="787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8418" y="1496484"/>
            <a:ext cx="10358967" cy="445981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96967" y="6551084"/>
            <a:ext cx="2438400" cy="29421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333"/>
            </a:lvl1pPr>
          </a:lstStyle>
          <a:p>
            <a:fld id="{92905437-A6FC-2B4E-AF81-CDAE1835FF3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0" y="6007100"/>
            <a:ext cx="12192000" cy="5926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ea typeface="ＭＳ Ｐゴシック" charset="0"/>
              </a:rPr>
              <a:t> </a:t>
            </a:r>
          </a:p>
        </p:txBody>
      </p:sp>
      <p:pic>
        <p:nvPicPr>
          <p:cNvPr id="1030" name="Picture 8" descr="Doheny_UCLAStein_RGB_Lock-up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4" y="6112934"/>
            <a:ext cx="469053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474134"/>
            <a:ext cx="12192000" cy="67733"/>
          </a:xfrm>
          <a:prstGeom prst="rect">
            <a:avLst/>
          </a:prstGeom>
          <a:solidFill>
            <a:srgbClr val="2B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3200" i="1"/>
          </a:p>
        </p:txBody>
      </p:sp>
    </p:spTree>
    <p:extLst>
      <p:ext uri="{BB962C8B-B14F-4D97-AF65-F5344CB8AC3E}">
        <p14:creationId xmlns:p14="http://schemas.microsoft.com/office/powerpoint/2010/main" val="287272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Times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Time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Time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Time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Times" charset="0"/>
          <a:ea typeface="ＭＳ Ｐゴシック" charset="0"/>
          <a:cs typeface="ＭＳ Ｐゴシック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ea typeface="ＭＳ Ｐゴシック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ea typeface="ＭＳ Ｐゴシック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ea typeface="ＭＳ Ｐゴシック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234945" indent="-234945" algn="l" rtl="0" eaLnBrk="0" fontAlgn="base" hangingPunct="0">
        <a:lnSpc>
          <a:spcPts val="3733"/>
        </a:lnSpc>
        <a:spcBef>
          <a:spcPct val="0"/>
        </a:spcBef>
        <a:spcAft>
          <a:spcPct val="30000"/>
        </a:spcAft>
        <a:buChar char="•"/>
        <a:defRPr sz="3200">
          <a:solidFill>
            <a:schemeClr val="accent1"/>
          </a:solidFill>
          <a:latin typeface="+mn-lt"/>
          <a:ea typeface="+mn-ea"/>
          <a:cs typeface="ＭＳ Ｐゴシック" charset="0"/>
        </a:defRPr>
      </a:lvl1pPr>
      <a:lvl2pPr marL="685783" indent="-152396" algn="l" rtl="0" eaLnBrk="0" fontAlgn="base" hangingPunct="0">
        <a:lnSpc>
          <a:spcPts val="2933"/>
        </a:lnSpc>
        <a:spcBef>
          <a:spcPct val="10000"/>
        </a:spcBef>
        <a:spcAft>
          <a:spcPct val="30000"/>
        </a:spcAft>
        <a:buSzPct val="80000"/>
        <a:buChar char="•"/>
        <a:defRPr sz="2667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0855" indent="-156629" algn="l" rtl="0" eaLnBrk="0" fontAlgn="base" hangingPunct="0">
        <a:lnSpc>
          <a:spcPts val="2667"/>
        </a:lnSpc>
        <a:spcBef>
          <a:spcPct val="10000"/>
        </a:spcBef>
        <a:spcAft>
          <a:spcPct val="30000"/>
        </a:spcAft>
        <a:buSzPct val="80000"/>
        <a:buChar char="•"/>
        <a:defRPr>
          <a:solidFill>
            <a:schemeClr val="accent2"/>
          </a:solidFill>
          <a:latin typeface="+mn-lt"/>
          <a:ea typeface="+mn-ea"/>
          <a:cs typeface="ＭＳ Ｐゴシック" charset="0"/>
        </a:defRPr>
      </a:lvl3pPr>
      <a:lvl4pPr marL="1600160" indent="-152396" algn="l" rtl="0" eaLnBrk="0" fontAlgn="base" hangingPunct="0">
        <a:lnSpc>
          <a:spcPts val="2400"/>
        </a:lnSpc>
        <a:spcBef>
          <a:spcPct val="10000"/>
        </a:spcBef>
        <a:spcAft>
          <a:spcPct val="30000"/>
        </a:spcAft>
        <a:buSzPct val="80000"/>
        <a:buChar char="•"/>
        <a:defRPr sz="2133">
          <a:solidFill>
            <a:schemeClr val="accent2"/>
          </a:solidFill>
          <a:latin typeface="+mn-lt"/>
          <a:ea typeface="+mn-ea"/>
          <a:cs typeface="ＭＳ Ｐゴシック" charset="0"/>
        </a:defRPr>
      </a:lvl4pPr>
      <a:lvl5pPr marL="2057349" indent="-152396" algn="l" rtl="0" eaLnBrk="0" fontAlgn="base" hangingPunct="0">
        <a:lnSpc>
          <a:spcPts val="2133"/>
        </a:lnSpc>
        <a:spcBef>
          <a:spcPct val="10000"/>
        </a:spcBef>
        <a:spcAft>
          <a:spcPct val="30000"/>
        </a:spcAft>
        <a:buSzPct val="80000"/>
        <a:buChar char="•"/>
        <a:defRPr sz="1867">
          <a:solidFill>
            <a:schemeClr val="accent2"/>
          </a:solidFill>
          <a:latin typeface="+mn-lt"/>
          <a:ea typeface="+mn-ea"/>
          <a:cs typeface="ＭＳ Ｐゴシック" charset="0"/>
        </a:defRPr>
      </a:lvl5pPr>
      <a:lvl6pPr marL="2666933" indent="-152396" algn="l" rtl="0" fontAlgn="base">
        <a:lnSpc>
          <a:spcPts val="2133"/>
        </a:lnSpc>
        <a:spcBef>
          <a:spcPct val="10000"/>
        </a:spcBef>
        <a:spcAft>
          <a:spcPct val="30000"/>
        </a:spcAft>
        <a:buSzPct val="80000"/>
        <a:buChar char="•"/>
        <a:defRPr sz="1867">
          <a:solidFill>
            <a:schemeClr val="accent2"/>
          </a:solidFill>
          <a:latin typeface="+mn-lt"/>
          <a:ea typeface="+mn-ea"/>
        </a:defRPr>
      </a:lvl6pPr>
      <a:lvl7pPr marL="3276518" indent="-152396" algn="l" rtl="0" fontAlgn="base">
        <a:lnSpc>
          <a:spcPts val="2133"/>
        </a:lnSpc>
        <a:spcBef>
          <a:spcPct val="10000"/>
        </a:spcBef>
        <a:spcAft>
          <a:spcPct val="30000"/>
        </a:spcAft>
        <a:buSzPct val="80000"/>
        <a:buChar char="•"/>
        <a:defRPr sz="1867">
          <a:solidFill>
            <a:schemeClr val="accent2"/>
          </a:solidFill>
          <a:latin typeface="+mn-lt"/>
          <a:ea typeface="+mn-ea"/>
        </a:defRPr>
      </a:lvl7pPr>
      <a:lvl8pPr marL="3886103" indent="-152396" algn="l" rtl="0" fontAlgn="base">
        <a:lnSpc>
          <a:spcPts val="2133"/>
        </a:lnSpc>
        <a:spcBef>
          <a:spcPct val="10000"/>
        </a:spcBef>
        <a:spcAft>
          <a:spcPct val="30000"/>
        </a:spcAft>
        <a:buSzPct val="80000"/>
        <a:buChar char="•"/>
        <a:defRPr sz="1867">
          <a:solidFill>
            <a:schemeClr val="accent2"/>
          </a:solidFill>
          <a:latin typeface="+mn-lt"/>
          <a:ea typeface="+mn-ea"/>
        </a:defRPr>
      </a:lvl8pPr>
      <a:lvl9pPr marL="4495688" indent="-152396" algn="l" rtl="0" fontAlgn="base">
        <a:lnSpc>
          <a:spcPts val="2133"/>
        </a:lnSpc>
        <a:spcBef>
          <a:spcPct val="10000"/>
        </a:spcBef>
        <a:spcAft>
          <a:spcPct val="30000"/>
        </a:spcAft>
        <a:buSzPct val="80000"/>
        <a:buChar char="•"/>
        <a:defRPr sz="1867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Concrete background">
            <a:extLst>
              <a:ext uri="{FF2B5EF4-FFF2-40B4-BE49-F238E27FC236}">
                <a16:creationId xmlns:a16="http://schemas.microsoft.com/office/drawing/2014/main" id="{96DD9515-3666-4994-A2A2-E0378AD7F0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10000"/>
          </a:blip>
          <a:srcRect t="7865" b="7866"/>
          <a:stretch/>
        </p:blipFill>
        <p:spPr>
          <a:xfrm>
            <a:off x="0" y="53009"/>
            <a:ext cx="1219169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A078BB-DA84-2E43-B862-E92CCAE7C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568" y="1169982"/>
            <a:ext cx="10530318" cy="1783425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>
                <a:solidFill>
                  <a:schemeClr val="tx2"/>
                </a:solidFill>
              </a:rPr>
              <a:t>ASCRS Grand Rounds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25033-B0AE-2A42-A61C-6485D0A99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567" y="4067745"/>
            <a:ext cx="10530318" cy="1949813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>
                <a:solidFill>
                  <a:schemeClr val="tx2"/>
                </a:solidFill>
              </a:rPr>
              <a:t>Kevin Miller, MD</a:t>
            </a:r>
          </a:p>
          <a:p>
            <a:pPr algn="l"/>
            <a:r>
              <a:rPr lang="en-US" sz="2200" dirty="0">
                <a:solidFill>
                  <a:schemeClr val="tx2"/>
                </a:solidFill>
              </a:rPr>
              <a:t>Jae Kim, MD </a:t>
            </a:r>
          </a:p>
          <a:p>
            <a:pPr algn="l"/>
            <a:r>
              <a:rPr lang="en-US" sz="2200" dirty="0">
                <a:solidFill>
                  <a:schemeClr val="tx2"/>
                </a:solidFill>
              </a:rPr>
              <a:t>UCLA Stein Eye Institute </a:t>
            </a:r>
          </a:p>
        </p:txBody>
      </p:sp>
    </p:spTree>
    <p:extLst>
      <p:ext uri="{BB962C8B-B14F-4D97-AF65-F5344CB8AC3E}">
        <p14:creationId xmlns:p14="http://schemas.microsoft.com/office/powerpoint/2010/main" val="1966072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E2AE-1897-C24F-A816-DEEA54062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Anterior Exam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47DA4A-1D46-6C44-BE52-00D867C37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923" y="2572512"/>
            <a:ext cx="4748574" cy="24334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6A19-32C6-D840-8FB9-56648F098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4A59-CEB4-B14C-BBDF-AA932A7E35E1}" type="slidenum">
              <a:rPr lang="en-US" altLang="x-none" smtClean="0"/>
              <a:pPr/>
              <a:t>10</a:t>
            </a:fld>
            <a:endParaRPr lang="en-US" alt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6C33E-BD38-B147-8D03-F45B326E3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704" y="990600"/>
            <a:ext cx="5824373" cy="4468012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A5EDF03-507D-3846-AD01-4A3AF3748D05}"/>
              </a:ext>
            </a:extLst>
          </p:cNvPr>
          <p:cNvSpPr/>
          <p:nvPr/>
        </p:nvSpPr>
        <p:spPr bwMode="auto">
          <a:xfrm>
            <a:off x="7720649" y="2096787"/>
            <a:ext cx="1219027" cy="1675107"/>
          </a:xfrm>
          <a:custGeom>
            <a:avLst/>
            <a:gdLst>
              <a:gd name="connsiteX0" fmla="*/ 447991 w 1219027"/>
              <a:gd name="connsiteY0" fmla="*/ 237 h 1675107"/>
              <a:gd name="connsiteX1" fmla="*/ 179767 w 1219027"/>
              <a:gd name="connsiteY1" fmla="*/ 122157 h 1675107"/>
              <a:gd name="connsiteX2" fmla="*/ 155383 w 1219027"/>
              <a:gd name="connsiteY2" fmla="*/ 451341 h 1675107"/>
              <a:gd name="connsiteX3" fmla="*/ 9079 w 1219027"/>
              <a:gd name="connsiteY3" fmla="*/ 512301 h 1675107"/>
              <a:gd name="connsiteX4" fmla="*/ 33463 w 1219027"/>
              <a:gd name="connsiteY4" fmla="*/ 756141 h 1675107"/>
              <a:gd name="connsiteX5" fmla="*/ 179767 w 1219027"/>
              <a:gd name="connsiteY5" fmla="*/ 1036557 h 1675107"/>
              <a:gd name="connsiteX6" fmla="*/ 143191 w 1219027"/>
              <a:gd name="connsiteY6" fmla="*/ 1195053 h 1675107"/>
              <a:gd name="connsiteX7" fmla="*/ 338263 w 1219027"/>
              <a:gd name="connsiteY7" fmla="*/ 1597389 h 1675107"/>
              <a:gd name="connsiteX8" fmla="*/ 752791 w 1219027"/>
              <a:gd name="connsiteY8" fmla="*/ 1609581 h 1675107"/>
              <a:gd name="connsiteX9" fmla="*/ 984439 w 1219027"/>
              <a:gd name="connsiteY9" fmla="*/ 1646157 h 1675107"/>
              <a:gd name="connsiteX10" fmla="*/ 1045399 w 1219027"/>
              <a:gd name="connsiteY10" fmla="*/ 1134093 h 1675107"/>
              <a:gd name="connsiteX11" fmla="*/ 1216087 w 1219027"/>
              <a:gd name="connsiteY11" fmla="*/ 975597 h 1675107"/>
              <a:gd name="connsiteX12" fmla="*/ 1142935 w 1219027"/>
              <a:gd name="connsiteY12" fmla="*/ 524493 h 1675107"/>
              <a:gd name="connsiteX13" fmla="*/ 1008823 w 1219027"/>
              <a:gd name="connsiteY13" fmla="*/ 329421 h 1675107"/>
              <a:gd name="connsiteX14" fmla="*/ 886903 w 1219027"/>
              <a:gd name="connsiteY14" fmla="*/ 97773 h 1675107"/>
              <a:gd name="connsiteX15" fmla="*/ 447991 w 1219027"/>
              <a:gd name="connsiteY15" fmla="*/ 237 h 167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027" h="1675107">
                <a:moveTo>
                  <a:pt x="447991" y="237"/>
                </a:moveTo>
                <a:cubicBezTo>
                  <a:pt x="330135" y="4301"/>
                  <a:pt x="228535" y="46973"/>
                  <a:pt x="179767" y="122157"/>
                </a:cubicBezTo>
                <a:cubicBezTo>
                  <a:pt x="130999" y="197341"/>
                  <a:pt x="183831" y="386317"/>
                  <a:pt x="155383" y="451341"/>
                </a:cubicBezTo>
                <a:cubicBezTo>
                  <a:pt x="126935" y="516365"/>
                  <a:pt x="29399" y="461501"/>
                  <a:pt x="9079" y="512301"/>
                </a:cubicBezTo>
                <a:cubicBezTo>
                  <a:pt x="-11241" y="563101"/>
                  <a:pt x="5015" y="668765"/>
                  <a:pt x="33463" y="756141"/>
                </a:cubicBezTo>
                <a:cubicBezTo>
                  <a:pt x="61911" y="843517"/>
                  <a:pt x="161479" y="963405"/>
                  <a:pt x="179767" y="1036557"/>
                </a:cubicBezTo>
                <a:cubicBezTo>
                  <a:pt x="198055" y="1109709"/>
                  <a:pt x="116775" y="1101581"/>
                  <a:pt x="143191" y="1195053"/>
                </a:cubicBezTo>
                <a:cubicBezTo>
                  <a:pt x="169607" y="1288525"/>
                  <a:pt x="236663" y="1528301"/>
                  <a:pt x="338263" y="1597389"/>
                </a:cubicBezTo>
                <a:cubicBezTo>
                  <a:pt x="439863" y="1666477"/>
                  <a:pt x="645095" y="1601453"/>
                  <a:pt x="752791" y="1609581"/>
                </a:cubicBezTo>
                <a:cubicBezTo>
                  <a:pt x="860487" y="1617709"/>
                  <a:pt x="935671" y="1725405"/>
                  <a:pt x="984439" y="1646157"/>
                </a:cubicBezTo>
                <a:cubicBezTo>
                  <a:pt x="1033207" y="1566909"/>
                  <a:pt x="1006791" y="1245853"/>
                  <a:pt x="1045399" y="1134093"/>
                </a:cubicBezTo>
                <a:cubicBezTo>
                  <a:pt x="1084007" y="1022333"/>
                  <a:pt x="1199831" y="1077197"/>
                  <a:pt x="1216087" y="975597"/>
                </a:cubicBezTo>
                <a:cubicBezTo>
                  <a:pt x="1232343" y="873997"/>
                  <a:pt x="1177479" y="632189"/>
                  <a:pt x="1142935" y="524493"/>
                </a:cubicBezTo>
                <a:cubicBezTo>
                  <a:pt x="1108391" y="416797"/>
                  <a:pt x="1051495" y="400541"/>
                  <a:pt x="1008823" y="329421"/>
                </a:cubicBezTo>
                <a:cubicBezTo>
                  <a:pt x="966151" y="258301"/>
                  <a:pt x="974279" y="150605"/>
                  <a:pt x="886903" y="97773"/>
                </a:cubicBezTo>
                <a:cubicBezTo>
                  <a:pt x="799527" y="44941"/>
                  <a:pt x="565847" y="-3827"/>
                  <a:pt x="447991" y="237"/>
                </a:cubicBez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7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E2AE-1897-C24F-A816-DEEA54062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Anterior Exam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47DA4A-1D46-6C44-BE52-00D867C37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923" y="2572512"/>
            <a:ext cx="4748574" cy="24334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6A19-32C6-D840-8FB9-56648F098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4A59-CEB4-B14C-BBDF-AA932A7E35E1}" type="slidenum">
              <a:rPr lang="en-US" altLang="x-none" smtClean="0"/>
              <a:pPr/>
              <a:t>11</a:t>
            </a:fld>
            <a:endParaRPr lang="en-US" alt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6C33E-BD38-B147-8D03-F45B326E3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704" y="990600"/>
            <a:ext cx="5824373" cy="446801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F4CA1A-8AC5-5049-BFEA-4DA9F22F1259}"/>
              </a:ext>
            </a:extLst>
          </p:cNvPr>
          <p:cNvCxnSpPr>
            <a:cxnSpLocks/>
          </p:cNvCxnSpPr>
          <p:nvPr/>
        </p:nvCxnSpPr>
        <p:spPr bwMode="auto">
          <a:xfrm flipH="1">
            <a:off x="10495491" y="2000250"/>
            <a:ext cx="1063097" cy="367447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91ED2B-3284-8E4A-A284-EC354A7DABBC}"/>
              </a:ext>
            </a:extLst>
          </p:cNvPr>
          <p:cNvSpPr txBox="1"/>
          <p:nvPr/>
        </p:nvSpPr>
        <p:spPr>
          <a:xfrm>
            <a:off x="10403272" y="1147408"/>
            <a:ext cx="1155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Main </a:t>
            </a:r>
          </a:p>
          <a:p>
            <a:pPr algn="ctr"/>
            <a:r>
              <a:rPr lang="en-US" sz="2400" dirty="0"/>
              <a:t>Wound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E4D952-DCB7-3843-BE50-F80D84BD9C66}"/>
              </a:ext>
            </a:extLst>
          </p:cNvPr>
          <p:cNvSpPr txBox="1"/>
          <p:nvPr/>
        </p:nvSpPr>
        <p:spPr>
          <a:xfrm>
            <a:off x="9913959" y="610346"/>
            <a:ext cx="2121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Iris/ICL Expulsion</a:t>
            </a:r>
          </a:p>
        </p:txBody>
      </p:sp>
    </p:spTree>
    <p:extLst>
      <p:ext uri="{BB962C8B-B14F-4D97-AF65-F5344CB8AC3E}">
        <p14:creationId xmlns:p14="http://schemas.microsoft.com/office/powerpoint/2010/main" val="204743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9F8C-3459-3B47-AACB-DBF7EFF1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7D810-8718-8444-B775-04FBDD31C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Traumatic Aniridia  </a:t>
            </a:r>
          </a:p>
          <a:p>
            <a:r>
              <a:rPr lang="en-US" dirty="0"/>
              <a:t>Traumatic Cataract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8A052-D2DB-E645-BD52-8477908E2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4A59-CEB4-B14C-BBDF-AA932A7E35E1}" type="slidenum">
              <a:rPr lang="en-US" altLang="x-none" smtClean="0"/>
              <a:pPr/>
              <a:t>12</a:t>
            </a:fld>
            <a:endParaRPr lang="en-US" alt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F4525-E171-F64A-A780-C17553179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143" y="1737784"/>
            <a:ext cx="4409242" cy="33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05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DCE87-0A27-3E4B-8FBD-B4B4D235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BF3FE-0C25-F247-8DFB-1A2A9C212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traumatic Aniridia and Cataract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Evaluation Process </a:t>
            </a:r>
          </a:p>
          <a:p>
            <a:pPr lvl="2"/>
            <a:r>
              <a:rPr lang="en-US" dirty="0"/>
              <a:t>Key exam findings and/or Diagnostic test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Surgical options </a:t>
            </a:r>
          </a:p>
          <a:p>
            <a:pPr lvl="2"/>
            <a:r>
              <a:rPr lang="en-US" dirty="0"/>
              <a:t>Expect Unexpected 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E09F3-B636-4D41-B1EF-0E9C80043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4A59-CEB4-B14C-BBDF-AA932A7E35E1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40416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E2AE-1897-C24F-A816-DEEA54062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Patient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47DA4A-1D46-6C44-BE52-00D867C37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9852" y="1866493"/>
            <a:ext cx="6098115" cy="31250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6A19-32C6-D840-8FB9-56648F098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4A59-CEB4-B14C-BBDF-AA932A7E35E1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6347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7AB6E-7BFD-F240-9EA1-3DA21F7FA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55C82-3E98-4C42-9C54-10BC72D8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85" y="1857002"/>
            <a:ext cx="10358967" cy="228803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Combined</a:t>
            </a:r>
          </a:p>
          <a:p>
            <a:r>
              <a:rPr lang="en-US" sz="2000" dirty="0"/>
              <a:t>Cataract Surgery </a:t>
            </a:r>
          </a:p>
          <a:p>
            <a:r>
              <a:rPr lang="en-US" sz="2000" dirty="0"/>
              <a:t>Prosthetic Iris </a:t>
            </a:r>
          </a:p>
          <a:p>
            <a:pPr lvl="1"/>
            <a:r>
              <a:rPr lang="en-US" sz="1467" dirty="0" err="1"/>
              <a:t>CustomFlex</a:t>
            </a:r>
            <a:r>
              <a:rPr lang="en-US" sz="1467" dirty="0"/>
              <a:t> from </a:t>
            </a:r>
            <a:r>
              <a:rPr lang="en-US" sz="1467" dirty="0" err="1"/>
              <a:t>HumanOptics</a:t>
            </a:r>
            <a:endParaRPr lang="en-US" sz="1467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1B866-5CFD-0347-B303-72F375A95E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4A59-CEB4-B14C-BBDF-AA932A7E35E1}" type="slidenum">
              <a:rPr lang="en-US" altLang="x-none" smtClean="0"/>
              <a:pPr/>
              <a:t>15</a:t>
            </a:fld>
            <a:endParaRPr lang="en-US" alt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66D4C-A1D5-3345-9FE7-A15388C5047D}"/>
              </a:ext>
            </a:extLst>
          </p:cNvPr>
          <p:cNvSpPr txBox="1"/>
          <p:nvPr/>
        </p:nvSpPr>
        <p:spPr>
          <a:xfrm>
            <a:off x="9596967" y="281635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4FEECD-E7A7-E94D-8955-C0B78B926C88}"/>
              </a:ext>
            </a:extLst>
          </p:cNvPr>
          <p:cNvSpPr txBox="1"/>
          <p:nvPr/>
        </p:nvSpPr>
        <p:spPr>
          <a:xfrm>
            <a:off x="7603575" y="283870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B69E4F-0866-BE48-A5F5-00B6E315B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430" y="1877229"/>
            <a:ext cx="5332155" cy="334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94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7AB6E-7BFD-F240-9EA1-3DA21F7FA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55C82-3E98-4C42-9C54-10BC72D8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85" y="1857002"/>
            <a:ext cx="10358967" cy="228803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Combined</a:t>
            </a:r>
          </a:p>
          <a:p>
            <a:r>
              <a:rPr lang="en-US" sz="2000" dirty="0"/>
              <a:t>Cataract Surgery </a:t>
            </a:r>
          </a:p>
          <a:p>
            <a:r>
              <a:rPr lang="en-US" sz="2000" dirty="0"/>
              <a:t>Prosthetic Iris </a:t>
            </a:r>
          </a:p>
          <a:p>
            <a:pPr lvl="1"/>
            <a:r>
              <a:rPr lang="en-US" sz="1467" dirty="0" err="1"/>
              <a:t>CustomFlex</a:t>
            </a:r>
            <a:r>
              <a:rPr lang="en-US" sz="1467" dirty="0"/>
              <a:t> from </a:t>
            </a:r>
            <a:r>
              <a:rPr lang="en-US" sz="1467" dirty="0" err="1"/>
              <a:t>HumanOptics</a:t>
            </a:r>
            <a:endParaRPr lang="en-US" sz="1467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1B866-5CFD-0347-B303-72F375A95E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4A59-CEB4-B14C-BBDF-AA932A7E35E1}" type="slidenum">
              <a:rPr lang="en-US" altLang="x-none" smtClean="0"/>
              <a:pPr/>
              <a:t>16</a:t>
            </a:fld>
            <a:endParaRPr lang="en-US" alt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66D4C-A1D5-3345-9FE7-A15388C5047D}"/>
              </a:ext>
            </a:extLst>
          </p:cNvPr>
          <p:cNvSpPr txBox="1"/>
          <p:nvPr/>
        </p:nvSpPr>
        <p:spPr>
          <a:xfrm>
            <a:off x="9596967" y="281635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4FEECD-E7A7-E94D-8955-C0B78B926C88}"/>
              </a:ext>
            </a:extLst>
          </p:cNvPr>
          <p:cNvSpPr txBox="1"/>
          <p:nvPr/>
        </p:nvSpPr>
        <p:spPr>
          <a:xfrm>
            <a:off x="7603575" y="283870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B69E4F-0866-BE48-A5F5-00B6E315B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234" y="1964112"/>
            <a:ext cx="4670018" cy="2929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5D23AA-55FE-114E-B672-A87D3C5C03BE}"/>
              </a:ext>
            </a:extLst>
          </p:cNvPr>
          <p:cNvSpPr txBox="1"/>
          <p:nvPr/>
        </p:nvSpPr>
        <p:spPr>
          <a:xfrm>
            <a:off x="507007" y="5039221"/>
            <a:ext cx="886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Patient: ”Other than the Iris and Cataract, </a:t>
            </a:r>
          </a:p>
          <a:p>
            <a:r>
              <a:rPr lang="en-US" dirty="0"/>
              <a:t>               are there any other conditions that can develop in my left eye in the future?”</a:t>
            </a:r>
          </a:p>
        </p:txBody>
      </p:sp>
    </p:spTree>
    <p:extLst>
      <p:ext uri="{BB962C8B-B14F-4D97-AF65-F5344CB8AC3E}">
        <p14:creationId xmlns:p14="http://schemas.microsoft.com/office/powerpoint/2010/main" val="921462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C9E83-5090-2D4C-95FC-A8F2FBAB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075FD-12F6-7D41-BCD4-9327AFE2E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Learning how to implant the prosthetic Iris</a:t>
            </a:r>
          </a:p>
          <a:p>
            <a:pPr lvl="1"/>
            <a:r>
              <a:rPr lang="en-US" dirty="0"/>
              <a:t>For young ophthalmologists, which resource? </a:t>
            </a:r>
          </a:p>
          <a:p>
            <a:pPr lvl="1"/>
            <a:r>
              <a:rPr lang="en-US" dirty="0"/>
              <a:t>Good vs Poor patient candidates</a:t>
            </a:r>
          </a:p>
          <a:p>
            <a:endParaRPr lang="en-US" dirty="0"/>
          </a:p>
          <a:p>
            <a:r>
              <a:rPr lang="en-US" dirty="0"/>
              <a:t>In addition to Aniridia and Cataracts,  </a:t>
            </a:r>
          </a:p>
          <a:p>
            <a:pPr lvl="1"/>
            <a:r>
              <a:rPr lang="en-US" dirty="0"/>
              <a:t>Any short and long term ophthalmic concerns after trauma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203F0-24EA-3045-8D60-AFA0D3BB0B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4A59-CEB4-B14C-BBDF-AA932A7E35E1}" type="slidenum">
              <a:rPr lang="en-US" altLang="x-none" smtClean="0"/>
              <a:pPr/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39120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80725-2E78-674C-8914-4A257397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pt.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C1B1CC-B739-EF48-87EC-1174650E1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2918" y="1924370"/>
            <a:ext cx="4146786" cy="2469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81223A-B062-0E40-A947-2C4EE97B3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774" y="1924370"/>
            <a:ext cx="3116262" cy="25047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A2F088-6BE9-CC46-8841-7F53B7281E93}"/>
              </a:ext>
            </a:extLst>
          </p:cNvPr>
          <p:cNvSpPr txBox="1"/>
          <p:nvPr/>
        </p:nvSpPr>
        <p:spPr>
          <a:xfrm>
            <a:off x="6470749" y="4436470"/>
            <a:ext cx="2796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VA: 20/25 OS doing well. </a:t>
            </a:r>
          </a:p>
        </p:txBody>
      </p:sp>
    </p:spTree>
    <p:extLst>
      <p:ext uri="{BB962C8B-B14F-4D97-AF65-F5344CB8AC3E}">
        <p14:creationId xmlns:p14="http://schemas.microsoft.com/office/powerpoint/2010/main" val="258271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4E9F5-13A7-B948-9193-CF033695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75A7B-5D9C-BB44-AA17-BF8EA1FD2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Dr.Kevin</a:t>
            </a:r>
            <a:r>
              <a:rPr lang="en-US" dirty="0"/>
              <a:t> Miller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7552E-5619-EF40-A0EF-F120ABFDBD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4A59-CEB4-B14C-BBDF-AA932A7E35E1}" type="slidenum">
              <a:rPr lang="en-US" altLang="x-none" smtClean="0"/>
              <a:pPr/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7279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7F255-1B4C-A04D-BAE6-4744777BB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Disclosure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E8796-3175-1E4A-A0D9-CCA713894C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Dr. Miller</a:t>
            </a:r>
          </a:p>
          <a:p>
            <a:pPr lvl="1"/>
            <a:r>
              <a:rPr lang="en-US" dirty="0"/>
              <a:t>None  		</a:t>
            </a: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9E7E3F-8EA7-F747-8576-0D80F8849541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 err="1"/>
              <a:t>Dr.Kim</a:t>
            </a:r>
            <a:endParaRPr lang="en-US" dirty="0"/>
          </a:p>
          <a:p>
            <a:pPr lvl="1"/>
            <a:r>
              <a:rPr lang="en-US" dirty="0"/>
              <a:t>None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5886-9567-DF40-8E52-34BDAC7A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4A59-CEB4-B14C-BBDF-AA932A7E35E1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70236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C9E83-5090-2D4C-95FC-A8F2FBAB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075FD-12F6-7D41-BCD4-9327AFE2E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Complications</a:t>
            </a:r>
          </a:p>
          <a:p>
            <a:pPr lvl="1"/>
            <a:r>
              <a:rPr lang="en-US" dirty="0"/>
              <a:t>Associated with prosthetic iris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203F0-24EA-3045-8D60-AFA0D3BB0B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4A59-CEB4-B14C-BBDF-AA932A7E35E1}" type="slidenum">
              <a:rPr lang="en-US" altLang="x-none" smtClean="0"/>
              <a:pPr/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687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56CE8-CA1D-E94F-BF40-254D554C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en-US" dirty="0"/>
              <a:t>CC/HPI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1A353-8B22-1946-96BA-DFF9FD800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90" y="1613338"/>
            <a:ext cx="9721122" cy="39095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36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y.o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. woman </a:t>
            </a:r>
          </a:p>
          <a:p>
            <a:pPr lvl="1"/>
            <a:r>
              <a:rPr lang="en-US" sz="1867" dirty="0">
                <a:solidFill>
                  <a:schemeClr val="tx2">
                    <a:alpha val="60000"/>
                  </a:schemeClr>
                </a:solidFill>
              </a:rPr>
              <a:t>referred from the outside provider</a:t>
            </a:r>
          </a:p>
          <a:p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CC: “I cannot see in my left eye and the light bothers me” </a:t>
            </a:r>
          </a:p>
          <a:p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HPI: </a:t>
            </a:r>
          </a:p>
          <a:p>
            <a:pPr lvl="1"/>
            <a:r>
              <a:rPr lang="en-US" sz="1867" dirty="0">
                <a:solidFill>
                  <a:schemeClr val="tx2">
                    <a:alpha val="60000"/>
                  </a:schemeClr>
                </a:solidFill>
              </a:rPr>
              <a:t>Trauma in the left eye 2 years ago. </a:t>
            </a:r>
          </a:p>
          <a:p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ROS: </a:t>
            </a:r>
          </a:p>
          <a:p>
            <a:pPr lvl="1"/>
            <a:r>
              <a:rPr lang="en-US" sz="1867" dirty="0">
                <a:solidFill>
                  <a:schemeClr val="tx2">
                    <a:alpha val="60000"/>
                  </a:schemeClr>
                </a:solidFill>
              </a:rPr>
              <a:t>Negative. </a:t>
            </a:r>
          </a:p>
        </p:txBody>
      </p:sp>
    </p:spTree>
    <p:extLst>
      <p:ext uri="{BB962C8B-B14F-4D97-AF65-F5344CB8AC3E}">
        <p14:creationId xmlns:p14="http://schemas.microsoft.com/office/powerpoint/2010/main" val="46216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879FC-266C-AB4C-8DDF-9E3B450C7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E7673-F521-114D-871A-9318656B3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PMH: </a:t>
            </a:r>
          </a:p>
          <a:p>
            <a:pPr lvl="1"/>
            <a:r>
              <a:rPr lang="en-US" sz="1800" dirty="0"/>
              <a:t>None</a:t>
            </a:r>
          </a:p>
          <a:p>
            <a:r>
              <a:rPr lang="en-US" sz="1800" dirty="0"/>
              <a:t>POH:</a:t>
            </a:r>
          </a:p>
          <a:p>
            <a:pPr lvl="1"/>
            <a:r>
              <a:rPr lang="en-US" sz="1800" dirty="0"/>
              <a:t>Implantable </a:t>
            </a:r>
            <a:r>
              <a:rPr lang="en-US" sz="1800" dirty="0" err="1"/>
              <a:t>Collamer</a:t>
            </a:r>
            <a:r>
              <a:rPr lang="en-US" sz="1800" dirty="0"/>
              <a:t> Lens (ICL) – Both Eyes 2 years ago before the trauma  </a:t>
            </a:r>
          </a:p>
          <a:p>
            <a:r>
              <a:rPr lang="en-US" sz="1800" dirty="0"/>
              <a:t>Medication: </a:t>
            </a:r>
          </a:p>
          <a:p>
            <a:pPr lvl="1"/>
            <a:r>
              <a:rPr lang="en-US" sz="1800" dirty="0"/>
              <a:t>None</a:t>
            </a:r>
          </a:p>
          <a:p>
            <a:r>
              <a:rPr lang="en-US" sz="1800" dirty="0"/>
              <a:t>Family and Social History:</a:t>
            </a:r>
          </a:p>
          <a:p>
            <a:pPr lvl="1"/>
            <a:r>
              <a:rPr lang="en-US" sz="1800" dirty="0"/>
              <a:t>Noncontributory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1F8C3-FD18-2949-8E78-0B333DC341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4A59-CEB4-B14C-BBDF-AA932A7E35E1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789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C9636-C313-144E-8E02-EAC7C5919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5A3BA-7C53-3444-B4C6-4291AE3BA8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4A59-CEB4-B14C-BBDF-AA932A7E35E1}" type="slidenum">
              <a:rPr lang="en-US" altLang="x-none" smtClean="0"/>
              <a:pPr/>
              <a:t>5</a:t>
            </a:fld>
            <a:endParaRPr lang="en-US" altLang="x-none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5E04E44-05C4-064C-9490-0177DF7424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53430"/>
              </p:ext>
            </p:extLst>
          </p:nvPr>
        </p:nvGraphicFramePr>
        <p:xfrm>
          <a:off x="2226223" y="1565556"/>
          <a:ext cx="7886700" cy="420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63006384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6056841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62073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97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Visual Acuity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20/20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275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Pupils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Round and reactive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Photo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26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Intraocular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84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Extraocular movements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262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Confrontational VF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4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966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C9636-C313-144E-8E02-EAC7C5919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5A3BA-7C53-3444-B4C6-4291AE3BA8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4A59-CEB4-B14C-BBDF-AA932A7E35E1}" type="slidenum">
              <a:rPr lang="en-US" altLang="x-none" smtClean="0"/>
              <a:pPr/>
              <a:t>6</a:t>
            </a:fld>
            <a:endParaRPr lang="en-US" altLang="x-none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5E04E44-05C4-064C-9490-0177DF7424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401679"/>
              </p:ext>
            </p:extLst>
          </p:nvPr>
        </p:nvGraphicFramePr>
        <p:xfrm>
          <a:off x="2226223" y="1910292"/>
          <a:ext cx="7886700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63006384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6056841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62073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97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Anterior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WNL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Photo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275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Posterior Exam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26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23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E2AE-1897-C24F-A816-DEEA54062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Anterior Exam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47DA4A-1D46-6C44-BE52-00D867C37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3080" y="1571637"/>
            <a:ext cx="7825840" cy="40103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6A19-32C6-D840-8FB9-56648F098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4A59-CEB4-B14C-BBDF-AA932A7E35E1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161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E2AE-1897-C24F-A816-DEEA54062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Anterior Exam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47DA4A-1D46-6C44-BE52-00D867C37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923" y="2572512"/>
            <a:ext cx="4748574" cy="24334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6A19-32C6-D840-8FB9-56648F098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4A59-CEB4-B14C-BBDF-AA932A7E35E1}" type="slidenum">
              <a:rPr lang="en-US" altLang="x-none" smtClean="0"/>
              <a:pPr/>
              <a:t>8</a:t>
            </a:fld>
            <a:endParaRPr lang="en-US" alt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6C33E-BD38-B147-8D03-F45B326E3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704" y="990600"/>
            <a:ext cx="5824373" cy="44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9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E2AE-1897-C24F-A816-DEEA54062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Anterior Exam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47DA4A-1D46-6C44-BE52-00D867C37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923" y="2572512"/>
            <a:ext cx="4748574" cy="24334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6A19-32C6-D840-8FB9-56648F098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4A59-CEB4-B14C-BBDF-AA932A7E35E1}" type="slidenum">
              <a:rPr lang="en-US" altLang="x-none" smtClean="0"/>
              <a:pPr/>
              <a:t>9</a:t>
            </a:fld>
            <a:endParaRPr lang="en-US" alt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6C33E-BD38-B147-8D03-F45B326E3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704" y="990600"/>
            <a:ext cx="5824373" cy="4468012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0C1B56C2-020F-9142-92E6-F51206C2FEDC}"/>
              </a:ext>
            </a:extLst>
          </p:cNvPr>
          <p:cNvSpPr/>
          <p:nvPr/>
        </p:nvSpPr>
        <p:spPr bwMode="auto">
          <a:xfrm>
            <a:off x="7924800" y="2111865"/>
            <a:ext cx="182880" cy="119271"/>
          </a:xfrm>
          <a:custGeom>
            <a:avLst/>
            <a:gdLst>
              <a:gd name="connsiteX0" fmla="*/ 182880 w 182880"/>
              <a:gd name="connsiteY0" fmla="*/ 9543 h 119271"/>
              <a:gd name="connsiteX1" fmla="*/ 0 w 182880"/>
              <a:gd name="connsiteY1" fmla="*/ 119271 h 11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" h="119271">
                <a:moveTo>
                  <a:pt x="182880" y="9543"/>
                </a:moveTo>
                <a:cubicBezTo>
                  <a:pt x="138176" y="-5697"/>
                  <a:pt x="93472" y="-20937"/>
                  <a:pt x="0" y="11927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B81D64F-9B13-8447-9AC8-D3EE4660BC7C}"/>
              </a:ext>
            </a:extLst>
          </p:cNvPr>
          <p:cNvSpPr/>
          <p:nvPr/>
        </p:nvSpPr>
        <p:spPr bwMode="auto">
          <a:xfrm>
            <a:off x="7720649" y="2096787"/>
            <a:ext cx="1219027" cy="1675107"/>
          </a:xfrm>
          <a:custGeom>
            <a:avLst/>
            <a:gdLst>
              <a:gd name="connsiteX0" fmla="*/ 447991 w 1219027"/>
              <a:gd name="connsiteY0" fmla="*/ 237 h 1675107"/>
              <a:gd name="connsiteX1" fmla="*/ 179767 w 1219027"/>
              <a:gd name="connsiteY1" fmla="*/ 122157 h 1675107"/>
              <a:gd name="connsiteX2" fmla="*/ 155383 w 1219027"/>
              <a:gd name="connsiteY2" fmla="*/ 451341 h 1675107"/>
              <a:gd name="connsiteX3" fmla="*/ 9079 w 1219027"/>
              <a:gd name="connsiteY3" fmla="*/ 512301 h 1675107"/>
              <a:gd name="connsiteX4" fmla="*/ 33463 w 1219027"/>
              <a:gd name="connsiteY4" fmla="*/ 756141 h 1675107"/>
              <a:gd name="connsiteX5" fmla="*/ 179767 w 1219027"/>
              <a:gd name="connsiteY5" fmla="*/ 1036557 h 1675107"/>
              <a:gd name="connsiteX6" fmla="*/ 143191 w 1219027"/>
              <a:gd name="connsiteY6" fmla="*/ 1195053 h 1675107"/>
              <a:gd name="connsiteX7" fmla="*/ 338263 w 1219027"/>
              <a:gd name="connsiteY7" fmla="*/ 1597389 h 1675107"/>
              <a:gd name="connsiteX8" fmla="*/ 752791 w 1219027"/>
              <a:gd name="connsiteY8" fmla="*/ 1609581 h 1675107"/>
              <a:gd name="connsiteX9" fmla="*/ 984439 w 1219027"/>
              <a:gd name="connsiteY9" fmla="*/ 1646157 h 1675107"/>
              <a:gd name="connsiteX10" fmla="*/ 1045399 w 1219027"/>
              <a:gd name="connsiteY10" fmla="*/ 1134093 h 1675107"/>
              <a:gd name="connsiteX11" fmla="*/ 1216087 w 1219027"/>
              <a:gd name="connsiteY11" fmla="*/ 975597 h 1675107"/>
              <a:gd name="connsiteX12" fmla="*/ 1142935 w 1219027"/>
              <a:gd name="connsiteY12" fmla="*/ 524493 h 1675107"/>
              <a:gd name="connsiteX13" fmla="*/ 1008823 w 1219027"/>
              <a:gd name="connsiteY13" fmla="*/ 329421 h 1675107"/>
              <a:gd name="connsiteX14" fmla="*/ 886903 w 1219027"/>
              <a:gd name="connsiteY14" fmla="*/ 97773 h 1675107"/>
              <a:gd name="connsiteX15" fmla="*/ 447991 w 1219027"/>
              <a:gd name="connsiteY15" fmla="*/ 237 h 167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027" h="1675107">
                <a:moveTo>
                  <a:pt x="447991" y="237"/>
                </a:moveTo>
                <a:cubicBezTo>
                  <a:pt x="330135" y="4301"/>
                  <a:pt x="228535" y="46973"/>
                  <a:pt x="179767" y="122157"/>
                </a:cubicBezTo>
                <a:cubicBezTo>
                  <a:pt x="130999" y="197341"/>
                  <a:pt x="183831" y="386317"/>
                  <a:pt x="155383" y="451341"/>
                </a:cubicBezTo>
                <a:cubicBezTo>
                  <a:pt x="126935" y="516365"/>
                  <a:pt x="29399" y="461501"/>
                  <a:pt x="9079" y="512301"/>
                </a:cubicBezTo>
                <a:cubicBezTo>
                  <a:pt x="-11241" y="563101"/>
                  <a:pt x="5015" y="668765"/>
                  <a:pt x="33463" y="756141"/>
                </a:cubicBezTo>
                <a:cubicBezTo>
                  <a:pt x="61911" y="843517"/>
                  <a:pt x="161479" y="963405"/>
                  <a:pt x="179767" y="1036557"/>
                </a:cubicBezTo>
                <a:cubicBezTo>
                  <a:pt x="198055" y="1109709"/>
                  <a:pt x="116775" y="1101581"/>
                  <a:pt x="143191" y="1195053"/>
                </a:cubicBezTo>
                <a:cubicBezTo>
                  <a:pt x="169607" y="1288525"/>
                  <a:pt x="236663" y="1528301"/>
                  <a:pt x="338263" y="1597389"/>
                </a:cubicBezTo>
                <a:cubicBezTo>
                  <a:pt x="439863" y="1666477"/>
                  <a:pt x="645095" y="1601453"/>
                  <a:pt x="752791" y="1609581"/>
                </a:cubicBezTo>
                <a:cubicBezTo>
                  <a:pt x="860487" y="1617709"/>
                  <a:pt x="935671" y="1725405"/>
                  <a:pt x="984439" y="1646157"/>
                </a:cubicBezTo>
                <a:cubicBezTo>
                  <a:pt x="1033207" y="1566909"/>
                  <a:pt x="1006791" y="1245853"/>
                  <a:pt x="1045399" y="1134093"/>
                </a:cubicBezTo>
                <a:cubicBezTo>
                  <a:pt x="1084007" y="1022333"/>
                  <a:pt x="1199831" y="1077197"/>
                  <a:pt x="1216087" y="975597"/>
                </a:cubicBezTo>
                <a:cubicBezTo>
                  <a:pt x="1232343" y="873997"/>
                  <a:pt x="1177479" y="632189"/>
                  <a:pt x="1142935" y="524493"/>
                </a:cubicBezTo>
                <a:cubicBezTo>
                  <a:pt x="1108391" y="416797"/>
                  <a:pt x="1051495" y="400541"/>
                  <a:pt x="1008823" y="329421"/>
                </a:cubicBezTo>
                <a:cubicBezTo>
                  <a:pt x="966151" y="258301"/>
                  <a:pt x="974279" y="150605"/>
                  <a:pt x="886903" y="97773"/>
                </a:cubicBezTo>
                <a:cubicBezTo>
                  <a:pt x="799527" y="44941"/>
                  <a:pt x="565847" y="-3827"/>
                  <a:pt x="447991" y="237"/>
                </a:cubicBezTo>
                <a:close/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C2136A-A9F5-9A49-A827-5262C32BC3EB}"/>
              </a:ext>
            </a:extLst>
          </p:cNvPr>
          <p:cNvSpPr/>
          <p:nvPr/>
        </p:nvSpPr>
        <p:spPr bwMode="auto">
          <a:xfrm>
            <a:off x="6743700" y="1384300"/>
            <a:ext cx="3328987" cy="348006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525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B8D8E"/>
      </a:lt2>
      <a:accent1>
        <a:srgbClr val="536895"/>
      </a:accent1>
      <a:accent2>
        <a:srgbClr val="616365"/>
      </a:accent2>
      <a:accent3>
        <a:srgbClr val="FFFFFF"/>
      </a:accent3>
      <a:accent4>
        <a:srgbClr val="000000"/>
      </a:accent4>
      <a:accent5>
        <a:srgbClr val="B3B9C8"/>
      </a:accent5>
      <a:accent6>
        <a:srgbClr val="57595B"/>
      </a:accent6>
      <a:hlink>
        <a:srgbClr val="F1E3BB"/>
      </a:hlink>
      <a:folHlink>
        <a:srgbClr val="FFB612"/>
      </a:folHlink>
    </a:clrScheme>
    <a:fontScheme name="Defaul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B8D8E"/>
        </a:lt2>
        <a:accent1>
          <a:srgbClr val="536895"/>
        </a:accent1>
        <a:accent2>
          <a:srgbClr val="616365"/>
        </a:accent2>
        <a:accent3>
          <a:srgbClr val="FFFFFF"/>
        </a:accent3>
        <a:accent4>
          <a:srgbClr val="000000"/>
        </a:accent4>
        <a:accent5>
          <a:srgbClr val="B3B9C8"/>
        </a:accent5>
        <a:accent6>
          <a:srgbClr val="57595B"/>
        </a:accent6>
        <a:hlink>
          <a:srgbClr val="F1E3BB"/>
        </a:hlink>
        <a:folHlink>
          <a:srgbClr val="FFB6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11363</TotalTime>
  <Words>327</Words>
  <Application>Microsoft Macintosh PowerPoint</Application>
  <PresentationFormat>Widescreen</PresentationFormat>
  <Paragraphs>141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</vt:lpstr>
      <vt:lpstr>Default</vt:lpstr>
      <vt:lpstr>ASCRS Grand Rounds</vt:lpstr>
      <vt:lpstr>Financial Disclosure </vt:lpstr>
      <vt:lpstr>CC/HPI</vt:lpstr>
      <vt:lpstr>Histories</vt:lpstr>
      <vt:lpstr>Exam</vt:lpstr>
      <vt:lpstr>Exam</vt:lpstr>
      <vt:lpstr>Anterior Exam</vt:lpstr>
      <vt:lpstr>Anterior Exam</vt:lpstr>
      <vt:lpstr>Anterior Exam</vt:lpstr>
      <vt:lpstr>Anterior Exam</vt:lpstr>
      <vt:lpstr>Anterior Exam</vt:lpstr>
      <vt:lpstr>Assessment </vt:lpstr>
      <vt:lpstr>Panel Discussion </vt:lpstr>
      <vt:lpstr>Our Patient </vt:lpstr>
      <vt:lpstr>Management </vt:lpstr>
      <vt:lpstr>Management </vt:lpstr>
      <vt:lpstr>Panel Discussion</vt:lpstr>
      <vt:lpstr>Back to our pt. </vt:lpstr>
      <vt:lpstr>Thank you </vt:lpstr>
      <vt:lpstr>Panel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 – a curious case of a cloudy IOL </dc:title>
  <dc:creator>Stephan Chiu</dc:creator>
  <cp:lastModifiedBy>Jae Kim</cp:lastModifiedBy>
  <cp:revision>68</cp:revision>
  <dcterms:created xsi:type="dcterms:W3CDTF">2021-08-28T17:33:08Z</dcterms:created>
  <dcterms:modified xsi:type="dcterms:W3CDTF">2021-10-20T15:29:44Z</dcterms:modified>
</cp:coreProperties>
</file>