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notesMasterIdLst>
    <p:notesMasterId r:id="rId24"/>
  </p:notesMasterIdLst>
  <p:sldIdLst>
    <p:sldId id="256" r:id="rId3"/>
    <p:sldId id="490" r:id="rId4"/>
    <p:sldId id="466" r:id="rId5"/>
    <p:sldId id="470" r:id="rId6"/>
    <p:sldId id="471" r:id="rId7"/>
    <p:sldId id="491" r:id="rId8"/>
    <p:sldId id="493" r:id="rId9"/>
    <p:sldId id="492" r:id="rId10"/>
    <p:sldId id="500" r:id="rId11"/>
    <p:sldId id="505" r:id="rId12"/>
    <p:sldId id="506" r:id="rId13"/>
    <p:sldId id="503" r:id="rId14"/>
    <p:sldId id="502" r:id="rId15"/>
    <p:sldId id="501" r:id="rId16"/>
    <p:sldId id="504" r:id="rId17"/>
    <p:sldId id="494" r:id="rId18"/>
    <p:sldId id="507" r:id="rId19"/>
    <p:sldId id="495" r:id="rId20"/>
    <p:sldId id="496" r:id="rId21"/>
    <p:sldId id="498" r:id="rId22"/>
    <p:sldId id="497" r:id="rId2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g, Sumit" initials="G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A88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>
      <p:cViewPr varScale="1">
        <p:scale>
          <a:sx n="130" d="100"/>
          <a:sy n="130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6T20:18:31.558" idx="1">
    <p:pos x="10" y="10"/>
    <p:text>What is BCVA? 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6T20:18:50.229" idx="2">
    <p:pos x="10" y="10"/>
    <p:text>I might delete this slide and just add to prior slide that fundus/gonio were wnl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6T20:22:31.281" idx="6">
    <p:pos x="106" y="106"/>
    <p:text>Was ORA used to verify power/axis? </p:text>
    <p:extLst>
      <p:ext uri="{C676402C-5697-4E1C-873F-D02D1690AC5C}">
        <p15:threadingInfo xmlns:p15="http://schemas.microsoft.com/office/powerpoint/2012/main" timeZoneBias="420"/>
      </p:ext>
    </p:extLst>
  </p:cm>
  <p:cm authorId="1" dt="2021-04-26T20:25:51.241" idx="8">
    <p:pos x="10" y="10"/>
    <p:text> I would add IOL printout with IOL powers and expected post op power.  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62AFF97-DF99-5B4F-9BEB-FA6F64AC0C99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0160602-A456-E84E-8639-3FA0710A587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241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 dirty="0"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79F867B-C4CB-0545-8738-B7FB549D9479}" type="slidenum">
              <a:rPr lang="en-US" altLang="x-none" sz="1200">
                <a:latin typeface="Calibri" charset="0"/>
              </a:rPr>
              <a:pPr eaLnBrk="1" hangingPunct="1"/>
              <a:t>1</a:t>
            </a:fld>
            <a:endParaRPr lang="en-US" altLang="x-none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5132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381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752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710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438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94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87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437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579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381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8405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0602-A456-E84E-8639-3FA0710A5879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447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980 PPT Title Slide r1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7329"/>
          <a:stretch>
            <a:fillRect/>
          </a:stretch>
        </p:blipFill>
        <p:spPr bwMode="auto">
          <a:xfrm>
            <a:off x="0" y="-12700"/>
            <a:ext cx="91440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HEI-New-with-border-May-2013-no-background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57650"/>
            <a:ext cx="2057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CI-Health-no-background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6750"/>
            <a:ext cx="20558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241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68081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60834-8AE1-FF4D-A1BB-9A95665561C3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E0882-6648-C740-86E4-1EA7D8917D2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72211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C58CD-73F3-9343-8EB7-2860E6540BBE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176B2-E5EC-4246-95F0-C9D4806CF3D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568223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06BAD-A53B-BC4A-8C66-EE859D3342E2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E6B2D-DF51-B04D-8164-FFD71034AF9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46721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01216"/>
            <a:ext cx="766286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132285"/>
            <a:ext cx="4157662" cy="3527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1" y="1132285"/>
            <a:ext cx="4157663" cy="1706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1" y="2952751"/>
            <a:ext cx="4157663" cy="1707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1774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32279-02C1-D74B-B48D-A71842EF7879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2BDF-62B2-3043-9FF7-66D75A99F9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821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98B39-FD6C-DF4D-83CC-69760C69B2A9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631E-70CF-1847-9E42-2A68434014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40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16DD4-E5AB-F648-A2CD-E3A5C73C0E6C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3B89-0C9E-F44C-9B13-ECB428FA535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683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5F9FB-A293-824A-981B-0B47A5C88863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C61D-E716-4149-A2CC-B83D0E562FC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704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8CE8-A80C-9D46-A91D-AA3005350EC0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40C1-B1AA-2148-A62E-3A489B02D41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79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D999E-02EF-F54D-BEDA-E6B3E8453BCE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4213C-21C7-E94F-9A85-B7C8742ECD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865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980 PPT Title Slide r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>
            <a:fillRect/>
          </a:stretch>
        </p:blipFill>
        <p:spPr bwMode="auto">
          <a:xfrm>
            <a:off x="0" y="0"/>
            <a:ext cx="914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HEI-New-with-border-May-2013-no-background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57650"/>
            <a:ext cx="2057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CI-Health-no-background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6750"/>
            <a:ext cx="20558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346168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62D60-4479-2349-BE1D-5562E2A1AB2B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9A3D-22A9-D347-8967-1130B8EA19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3059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AE5CA-2F87-7940-BC36-BBE93E1ACF8D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98B1-4C99-824D-A15A-E59C5EEB587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567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F39E3-6EEB-564C-91B3-E812447DE07B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8812-D133-024F-B09A-8B68EB18F56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91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05AAC-D527-D44C-8161-FB3722E4C390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D844-0313-674E-AE10-D9CB3430894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282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B5A00-A972-E447-A860-29E583883F85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19860-CBF1-0748-8920-74118E6D296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163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HEI-background-no-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CI-Health-no-background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24350"/>
            <a:ext cx="20558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HEI-New-with-border-May-2013-no-background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00550"/>
            <a:ext cx="2057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3200">
                <a:latin typeface="Arial" pitchFamily="34" charset="0"/>
                <a:cs typeface="Arial" pitchFamily="34" charset="0"/>
              </a:defRPr>
            </a:lvl1pPr>
            <a:lvl2pPr marL="630238" indent="-282575">
              <a:spcBef>
                <a:spcPts val="600"/>
              </a:spcBef>
              <a:spcAft>
                <a:spcPts val="600"/>
              </a:spcAft>
              <a:buClr>
                <a:srgbClr val="A88C25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2pPr>
            <a:lvl3pPr marL="969963" indent="-339725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Arial" pitchFamily="34" charset="0"/>
              <a:buChar char="–"/>
              <a:defRPr sz="2400">
                <a:latin typeface="Arial" pitchFamily="34" charset="0"/>
                <a:cs typeface="Arial" pitchFamily="34" charset="0"/>
              </a:defRPr>
            </a:lvl3pPr>
            <a:lvl4pPr marL="1316038" indent="-346075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defRPr sz="2400"/>
            </a:lvl4pPr>
            <a:lvl5pPr marL="1600200" indent="-284163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4312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HEI-background-no-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CI-Health-no-background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24350"/>
            <a:ext cx="20558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HEI-New-with-border-May-2013-no-background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00550"/>
            <a:ext cx="2057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F3907-9052-FE4E-97C7-0F71BD1B9758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792A-71F8-3345-BD80-8BF232FB1C4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345342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C87E4-A153-134B-8BA3-68E5E8B147A0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3139-DCE4-9649-8CAB-90FF9860A56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0958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33BC2-6632-AD4C-976F-B68792CC0B52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B2B1D-BABD-C04C-BC37-2CC3EE1FCB0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3890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E58D6-5FCA-1D44-B970-86A6629F1C4D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D4979-74A3-0F49-8E4C-2037B1C6EC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94946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34852-561E-0D40-949F-81D667D3C342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787B2-BC48-C144-98E4-5FDB93501B0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59090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0815D-F8EE-E941-9AAC-6A3827F249F0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D874-991E-1446-9D5D-7AFCA54E729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01446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56618BF-DC4E-A042-A730-9B9596C82A0B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B6C8D42-201F-C048-9411-646D7E765BA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  <p:sldLayoutId id="2147484290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E530CE5-E5F7-2A48-B63A-3EE75E1F9A8A}" type="datetime1">
              <a:rPr lang="en-US" altLang="x-none"/>
              <a:pPr/>
              <a:t>5/17/2021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53C60D-7254-F841-AD26-77B823B0ECF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66750"/>
            <a:ext cx="6934200" cy="121920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b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Navigating Presbyopia Correction in Mild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Ectasia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with High Expectations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Subtitle 4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371475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ＭＳ Ｐゴシック" pitchFamily="34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2B5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Catherine Sheils, MD</a:t>
            </a:r>
          </a:p>
          <a:p>
            <a:pPr>
              <a:spcBef>
                <a:spcPct val="0"/>
              </a:spcBef>
              <a:defRPr/>
            </a:pPr>
            <a:r>
              <a:rPr lang="en-US" sz="1800" dirty="0">
                <a:solidFill>
                  <a:srgbClr val="A88C2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Resident Physician, PGY-3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/>
          <a:lstStyle/>
          <a:p>
            <a:r>
              <a:rPr lang="en-US" dirty="0"/>
              <a:t>Panel Discussion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/>
          <a:p>
            <a:r>
              <a:rPr lang="en-US" dirty="0"/>
              <a:t>What could account for discordance between IOL master and tomography?</a:t>
            </a:r>
          </a:p>
          <a:p>
            <a:r>
              <a:rPr lang="en-US" dirty="0"/>
              <a:t>Would you repeat measurements?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97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dirty="0"/>
              <a:t>Serial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028949"/>
            <a:ext cx="3962400" cy="2438401"/>
          </a:xfrm>
        </p:spPr>
        <p:txBody>
          <a:bodyPr/>
          <a:lstStyle/>
          <a:p>
            <a:pPr marL="347663" lvl="1" indent="0">
              <a:buNone/>
            </a:pPr>
            <a:r>
              <a:rPr lang="en-US" sz="1400" u="sng" dirty="0"/>
              <a:t>12/11/20</a:t>
            </a:r>
            <a:r>
              <a:rPr lang="en-US" sz="1400" dirty="0"/>
              <a:t>: 1.4 D @ 21.8</a:t>
            </a:r>
          </a:p>
          <a:p>
            <a:pPr marL="347663" lvl="1" indent="0">
              <a:buNone/>
            </a:pPr>
            <a:r>
              <a:rPr lang="en-US" sz="1400" u="sng" dirty="0"/>
              <a:t>1/15/21</a:t>
            </a:r>
            <a:r>
              <a:rPr lang="en-US" sz="1400" dirty="0"/>
              <a:t>:   1.2 D @ 27</a:t>
            </a:r>
          </a:p>
          <a:p>
            <a:pPr marL="347663" lvl="1" indent="0">
              <a:buNone/>
            </a:pPr>
            <a:r>
              <a:rPr lang="en-US" sz="1400" u="sng" dirty="0"/>
              <a:t>2/2/21</a:t>
            </a:r>
            <a:r>
              <a:rPr lang="en-US" sz="1400" dirty="0"/>
              <a:t>:     1.2 D @ 14.3</a:t>
            </a:r>
          </a:p>
          <a:p>
            <a:pPr marL="347663" lvl="1" indent="0">
              <a:buNone/>
            </a:pPr>
            <a:r>
              <a:rPr lang="en-US" sz="1400" u="sng" dirty="0"/>
              <a:t>3/10/21</a:t>
            </a:r>
            <a:r>
              <a:rPr lang="en-US" sz="1400" dirty="0"/>
              <a:t>:   0.9 D @ 31</a:t>
            </a:r>
          </a:p>
          <a:p>
            <a:pPr marL="0" indent="0">
              <a:buNone/>
            </a:pPr>
            <a:r>
              <a:rPr lang="en-US" sz="1400" dirty="0"/>
              <a:t>       IOL master: consistent  ~1.2 D @177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1-04-25 at 9.30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42950"/>
            <a:ext cx="2533529" cy="2209800"/>
          </a:xfrm>
          <a:prstGeom prst="rect">
            <a:avLst/>
          </a:prstGeom>
        </p:spPr>
      </p:pic>
      <p:pic>
        <p:nvPicPr>
          <p:cNvPr id="7" name="Picture 6" descr="Screen Shot 2021-04-25 at 9.31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2438400" cy="21741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3028949"/>
            <a:ext cx="396240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630238" indent="-28257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88C25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69963" indent="-33972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16038" indent="-34607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00200" indent="-2841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12/11/20</a:t>
            </a:r>
            <a:r>
              <a:rPr lang="en-US" sz="1400" dirty="0"/>
              <a:t>: 0.8 D @ 141.9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1/15/21</a:t>
            </a:r>
            <a:r>
              <a:rPr lang="en-US" sz="1400" dirty="0"/>
              <a:t>:   1.0 D @ 117.2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2/2/21</a:t>
            </a:r>
            <a:r>
              <a:rPr lang="en-US" sz="1400" dirty="0"/>
              <a:t>:     0.8 D @ 142.0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dirty="0"/>
              <a:t>IOL master: consistent  ~0.9 D @143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8166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tomography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Picture 3" descr="Screen Shot 2021-04-24 at 10.1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47750"/>
            <a:ext cx="5967500" cy="3429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858000" y="333375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16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Belin</a:t>
            </a:r>
            <a:r>
              <a:rPr lang="en-US" dirty="0"/>
              <a:t> </a:t>
            </a:r>
            <a:r>
              <a:rPr lang="en-US" dirty="0" err="1"/>
              <a:t>Ambrosio</a:t>
            </a:r>
            <a:r>
              <a:rPr lang="en-US" dirty="0"/>
              <a:t> Index</a:t>
            </a:r>
          </a:p>
        </p:txBody>
      </p:sp>
      <p:pic>
        <p:nvPicPr>
          <p:cNvPr id="6" name="Picture 5" descr="Screen Shot 2021-04-25 at 9.09.4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3950"/>
            <a:ext cx="4953000" cy="3289288"/>
          </a:xfrm>
          <a:prstGeom prst="rect">
            <a:avLst/>
          </a:prstGeom>
        </p:spPr>
      </p:pic>
      <p:pic>
        <p:nvPicPr>
          <p:cNvPr id="8" name="Picture 7" descr="Screen Shot 2021-04-25 at 9.10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76750"/>
            <a:ext cx="1358900" cy="381000"/>
          </a:xfrm>
          <a:prstGeom prst="rect">
            <a:avLst/>
          </a:prstGeom>
        </p:spPr>
      </p:pic>
      <p:pic>
        <p:nvPicPr>
          <p:cNvPr id="9" name="Picture 8" descr="Screen Shot 2021-04-25 at 9.11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71550"/>
            <a:ext cx="3099479" cy="264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3714750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Thinnest </a:t>
            </a:r>
            <a:r>
              <a:rPr lang="en-US" sz="1200" dirty="0" err="1"/>
              <a:t>pachy</a:t>
            </a:r>
            <a:r>
              <a:rPr lang="en-US" sz="1200" dirty="0"/>
              <a:t> 472 um</a:t>
            </a:r>
          </a:p>
        </p:txBody>
      </p:sp>
    </p:spTree>
    <p:extLst>
      <p:ext uri="{BB962C8B-B14F-4D97-AF65-F5344CB8AC3E}">
        <p14:creationId xmlns:p14="http://schemas.microsoft.com/office/powerpoint/2010/main" val="301392150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375"/>
            <a:ext cx="8686800" cy="765175"/>
          </a:xfrm>
        </p:spPr>
        <p:txBody>
          <a:bodyPr/>
          <a:lstStyle/>
          <a:p>
            <a:r>
              <a:rPr lang="en-US" dirty="0" err="1"/>
              <a:t>Ectasia</a:t>
            </a:r>
            <a:r>
              <a:rPr lang="en-US" dirty="0"/>
              <a:t> appears milder in the left eye</a:t>
            </a:r>
          </a:p>
        </p:txBody>
      </p:sp>
      <p:pic>
        <p:nvPicPr>
          <p:cNvPr id="4" name="Picture 3" descr="Screen Shot 2021-04-24 at 10.0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71550"/>
            <a:ext cx="6324600" cy="362366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391400" y="348615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524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Belin</a:t>
            </a:r>
            <a:r>
              <a:rPr lang="en-US" dirty="0"/>
              <a:t> </a:t>
            </a:r>
            <a:r>
              <a:rPr lang="en-US" dirty="0" err="1"/>
              <a:t>Ambrosio</a:t>
            </a:r>
            <a:r>
              <a:rPr lang="en-US" dirty="0"/>
              <a:t> Index</a:t>
            </a:r>
          </a:p>
        </p:txBody>
      </p:sp>
      <p:pic>
        <p:nvPicPr>
          <p:cNvPr id="4" name="Content Placeholder 3" descr="Screen Shot 2021-04-24 at 10.07.2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19" r="-30619"/>
          <a:stretch>
            <a:fillRect/>
          </a:stretch>
        </p:blipFill>
        <p:spPr>
          <a:xfrm>
            <a:off x="-1143000" y="1047750"/>
            <a:ext cx="8077200" cy="3331612"/>
          </a:xfrm>
        </p:spPr>
      </p:pic>
      <p:pic>
        <p:nvPicPr>
          <p:cNvPr id="5" name="Picture 4" descr="Screen Shot 2021-04-24 at 10.0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76750"/>
            <a:ext cx="1168400" cy="317500"/>
          </a:xfrm>
          <a:prstGeom prst="rect">
            <a:avLst/>
          </a:prstGeom>
        </p:spPr>
      </p:pic>
      <p:pic>
        <p:nvPicPr>
          <p:cNvPr id="7" name="Picture 6" descr="Screen Shot 2021-04-25 at 9.14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95350"/>
            <a:ext cx="3225955" cy="275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0931" y="3714750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Thinnest </a:t>
            </a:r>
            <a:r>
              <a:rPr lang="en-US" sz="1200" dirty="0" err="1"/>
              <a:t>pachy</a:t>
            </a:r>
            <a:r>
              <a:rPr lang="en-US" sz="1200" dirty="0"/>
              <a:t> 467 um</a:t>
            </a:r>
          </a:p>
        </p:txBody>
      </p:sp>
    </p:spTree>
    <p:extLst>
      <p:ext uri="{BB962C8B-B14F-4D97-AF65-F5344CB8AC3E}">
        <p14:creationId xmlns:p14="http://schemas.microsoft.com/office/powerpoint/2010/main" val="118785663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915400" cy="3546873"/>
          </a:xfrm>
        </p:spPr>
        <p:txBody>
          <a:bodyPr/>
          <a:lstStyle/>
          <a:p>
            <a:r>
              <a:rPr lang="en-US" sz="2400" dirty="0"/>
              <a:t>In light of the apparent </a:t>
            </a:r>
            <a:r>
              <a:rPr lang="en-US" sz="2400" dirty="0" err="1"/>
              <a:t>forme</a:t>
            </a:r>
            <a:r>
              <a:rPr lang="en-US" sz="2400" dirty="0"/>
              <a:t> </a:t>
            </a:r>
            <a:r>
              <a:rPr lang="en-US" sz="2400" dirty="0" err="1"/>
              <a:t>fruste</a:t>
            </a:r>
            <a:r>
              <a:rPr lang="en-US" sz="2400" dirty="0"/>
              <a:t> </a:t>
            </a:r>
            <a:r>
              <a:rPr lang="en-US" sz="2400" dirty="0" err="1"/>
              <a:t>keratoconus</a:t>
            </a:r>
            <a:r>
              <a:rPr lang="en-US" sz="2400" dirty="0"/>
              <a:t>, which lenses would you consider for this patient?</a:t>
            </a:r>
          </a:p>
          <a:p>
            <a:r>
              <a:rPr lang="en-US" sz="2400" dirty="0"/>
              <a:t>What refractive target might be appropriate?</a:t>
            </a:r>
          </a:p>
          <a:p>
            <a:r>
              <a:rPr lang="en-US" sz="2400" dirty="0"/>
              <a:t>Which formulas would you use (Holladay 2, Barrett)?</a:t>
            </a:r>
          </a:p>
          <a:p>
            <a:r>
              <a:rPr lang="en-US" sz="2400" dirty="0"/>
              <a:t>Is her goal of spectacle independence reasonable?</a:t>
            </a:r>
          </a:p>
          <a:p>
            <a:r>
              <a:rPr lang="en-US" sz="2400" dirty="0"/>
              <a:t>How would you address patient’s expectations pre-operatively?</a:t>
            </a:r>
          </a:p>
        </p:txBody>
      </p:sp>
    </p:spTree>
    <p:extLst>
      <p:ext uri="{BB962C8B-B14F-4D97-AF65-F5344CB8AC3E}">
        <p14:creationId xmlns:p14="http://schemas.microsoft.com/office/powerpoint/2010/main" val="77825767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dirty="0"/>
              <a:t>Serial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028949"/>
            <a:ext cx="3962400" cy="2438401"/>
          </a:xfrm>
        </p:spPr>
        <p:txBody>
          <a:bodyPr/>
          <a:lstStyle/>
          <a:p>
            <a:pPr marL="347663" lvl="1" indent="0">
              <a:buNone/>
            </a:pPr>
            <a:r>
              <a:rPr lang="en-US" sz="1400" u="sng" dirty="0"/>
              <a:t>12/11/20</a:t>
            </a:r>
            <a:r>
              <a:rPr lang="en-US" sz="1400" dirty="0"/>
              <a:t>: 1.4 D @ 21.8</a:t>
            </a:r>
          </a:p>
          <a:p>
            <a:pPr marL="347663" lvl="1" indent="0">
              <a:buNone/>
            </a:pPr>
            <a:r>
              <a:rPr lang="en-US" sz="1400" u="sng" dirty="0"/>
              <a:t>1/15/21</a:t>
            </a:r>
            <a:r>
              <a:rPr lang="en-US" sz="1400" dirty="0"/>
              <a:t>:   1.2 D @ 27</a:t>
            </a:r>
          </a:p>
          <a:p>
            <a:pPr marL="347663" lvl="1" indent="0">
              <a:buNone/>
            </a:pPr>
            <a:r>
              <a:rPr lang="en-US" sz="1400" u="sng" dirty="0"/>
              <a:t>2/2/21</a:t>
            </a:r>
            <a:r>
              <a:rPr lang="en-US" sz="1400" dirty="0"/>
              <a:t>:     1.2 D @ 14.3</a:t>
            </a:r>
          </a:p>
          <a:p>
            <a:pPr marL="347663" lvl="1" indent="0">
              <a:buNone/>
            </a:pPr>
            <a:r>
              <a:rPr lang="en-US" sz="1400" u="sng" dirty="0"/>
              <a:t>3/10/21</a:t>
            </a:r>
            <a:r>
              <a:rPr lang="en-US" sz="1400" dirty="0"/>
              <a:t>:   0.9 D @ 31</a:t>
            </a:r>
          </a:p>
          <a:p>
            <a:pPr marL="0" indent="0">
              <a:buNone/>
            </a:pPr>
            <a:r>
              <a:rPr lang="en-US" sz="1400" dirty="0"/>
              <a:t>       IOL master: consistent  ~1.2 D @177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1-04-25 at 9.30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742950"/>
            <a:ext cx="2533529" cy="2209800"/>
          </a:xfrm>
          <a:prstGeom prst="rect">
            <a:avLst/>
          </a:prstGeom>
        </p:spPr>
      </p:pic>
      <p:pic>
        <p:nvPicPr>
          <p:cNvPr id="7" name="Picture 6" descr="Screen Shot 2021-04-25 at 9.31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42950"/>
            <a:ext cx="2438400" cy="21741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3028949"/>
            <a:ext cx="396240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630238" indent="-28257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A88C25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69963" indent="-33972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16038" indent="-34607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600200" indent="-28416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B5C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12/11/20</a:t>
            </a:r>
            <a:r>
              <a:rPr lang="en-US" sz="1400" dirty="0"/>
              <a:t>: 0.8 D @ 141.9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1/15/21</a:t>
            </a:r>
            <a:r>
              <a:rPr lang="en-US" sz="1400" dirty="0"/>
              <a:t>:   1.0 D @ 117.2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u="sng" dirty="0"/>
              <a:t>2/2/21</a:t>
            </a:r>
            <a:r>
              <a:rPr lang="en-US" sz="1400" dirty="0"/>
              <a:t>:     0.8 D @ 142.0</a:t>
            </a:r>
          </a:p>
          <a:p>
            <a:pPr marL="347663" lvl="1" indent="0">
              <a:buFont typeface="Wingdings" pitchFamily="2" charset="2"/>
              <a:buNone/>
            </a:pPr>
            <a:r>
              <a:rPr lang="en-US" sz="1400" dirty="0"/>
              <a:t>IOL master: consistent  ~0.9 D @143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3335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4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47750"/>
            <a:ext cx="5791200" cy="3810000"/>
          </a:xfrm>
        </p:spPr>
        <p:txBody>
          <a:bodyPr/>
          <a:lstStyle/>
          <a:p>
            <a:r>
              <a:rPr lang="en-US" sz="2400" dirty="0"/>
              <a:t>Discussed options including </a:t>
            </a:r>
            <a:r>
              <a:rPr lang="en-US" sz="2400" dirty="0" err="1"/>
              <a:t>monofocal</a:t>
            </a:r>
            <a:r>
              <a:rPr lang="en-US" sz="2400" dirty="0"/>
              <a:t> lens, EDOF, trifocal, and patient remained adamant about desire for good near vision after surgery</a:t>
            </a:r>
          </a:p>
          <a:p>
            <a:r>
              <a:rPr lang="en-US" sz="2400" dirty="0"/>
              <a:t>Selected a trifocal </a:t>
            </a:r>
            <a:r>
              <a:rPr lang="en-US" sz="2400" dirty="0" err="1"/>
              <a:t>toric</a:t>
            </a:r>
            <a:r>
              <a:rPr lang="en-US" sz="2400" dirty="0"/>
              <a:t> lens (22.5D) at 154 degrees in the LEFT eye</a:t>
            </a:r>
          </a:p>
          <a:p>
            <a:r>
              <a:rPr lang="en-US" sz="2400" dirty="0"/>
              <a:t>Uneventful surgery utilizing intraoperative </a:t>
            </a:r>
            <a:r>
              <a:rPr lang="en-US" sz="2400" dirty="0" err="1"/>
              <a:t>aberrometry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 descr="Screen Shot 2021-04-26 at 9.10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72"/>
            <a:ext cx="2832570" cy="52125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2419350"/>
            <a:ext cx="685800" cy="152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800" y="2419350"/>
            <a:ext cx="685800" cy="152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3790950"/>
            <a:ext cx="685800" cy="152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790950"/>
            <a:ext cx="685800" cy="152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696200" y="4552950"/>
            <a:ext cx="1219200" cy="2286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96000" y="1962150"/>
            <a:ext cx="1371600" cy="2286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21-04-28 at 7.0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1350"/>
            <a:ext cx="1323112" cy="11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POM1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EF96C1-3D16-492D-81E3-8FDBF61E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26933"/>
              </p:ext>
            </p:extLst>
          </p:nvPr>
        </p:nvGraphicFramePr>
        <p:xfrm>
          <a:off x="1219200" y="1123950"/>
          <a:ext cx="6400800" cy="231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651">
                  <a:extLst>
                    <a:ext uri="{9D8B030D-6E8A-4147-A177-3AD203B41FA5}">
                      <a16:colId xmlns:a16="http://schemas.microsoft.com/office/drawing/2014/main" val="3478403163"/>
                    </a:ext>
                  </a:extLst>
                </a:gridCol>
                <a:gridCol w="2008817">
                  <a:extLst>
                    <a:ext uri="{9D8B030D-6E8A-4147-A177-3AD203B41FA5}">
                      <a16:colId xmlns:a16="http://schemas.microsoft.com/office/drawing/2014/main" val="596770085"/>
                    </a:ext>
                  </a:extLst>
                </a:gridCol>
                <a:gridCol w="2228332">
                  <a:extLst>
                    <a:ext uri="{9D8B030D-6E8A-4147-A177-3AD203B41FA5}">
                      <a16:colId xmlns:a16="http://schemas.microsoft.com/office/drawing/2014/main" val="676523571"/>
                    </a:ext>
                  </a:extLst>
                </a:gridCol>
              </a:tblGrid>
              <a:tr h="40212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01955"/>
                  </a:ext>
                </a:extLst>
              </a:tr>
              <a:tr h="4021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Dist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0482"/>
                  </a:ext>
                </a:extLst>
              </a:tr>
              <a:tr h="4021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Dist</a:t>
                      </a:r>
                      <a:r>
                        <a:rPr lang="en-US" sz="2000" dirty="0"/>
                        <a:t> PH </a:t>
                      </a:r>
                      <a:r>
                        <a:rPr lang="en-US" sz="2000" dirty="0" err="1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Near </a:t>
                      </a:r>
                      <a:r>
                        <a:rPr lang="en-US" sz="2000" dirty="0" err="1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26458"/>
                  </a:ext>
                </a:extLst>
              </a:tr>
              <a:tr h="4021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MRx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+0.25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sph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VA 20/25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1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49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F955E-F613-4186-A2D8-32AEF6BE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5F2CB-9D4C-4FA5-815D-AC4D0CB0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0151"/>
            <a:ext cx="8382000" cy="2971799"/>
          </a:xfrm>
        </p:spPr>
        <p:txBody>
          <a:bodyPr/>
          <a:lstStyle/>
          <a:p>
            <a:r>
              <a:rPr lang="en-US" sz="2800" dirty="0"/>
              <a:t>No relevant financial disclosures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8212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is overall very happy with her distance vision uncorrected, but still desires better near vision</a:t>
            </a:r>
          </a:p>
          <a:p>
            <a:r>
              <a:rPr lang="en-US" dirty="0"/>
              <a:t>However, she is right-eye dominant and feels that her (</a:t>
            </a:r>
            <a:r>
              <a:rPr lang="en-US" dirty="0" err="1"/>
              <a:t>phakic</a:t>
            </a:r>
            <a:r>
              <a:rPr lang="en-US" dirty="0"/>
              <a:t>) right eye “makes her near vision worse”</a:t>
            </a:r>
          </a:p>
        </p:txBody>
      </p:sp>
    </p:spTree>
    <p:extLst>
      <p:ext uri="{BB962C8B-B14F-4D97-AF65-F5344CB8AC3E}">
        <p14:creationId xmlns:p14="http://schemas.microsoft.com/office/powerpoint/2010/main" val="163170234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458200" cy="3394472"/>
          </a:xfrm>
        </p:spPr>
        <p:txBody>
          <a:bodyPr/>
          <a:lstStyle/>
          <a:p>
            <a:r>
              <a:rPr lang="en-US" sz="2400" dirty="0"/>
              <a:t>Which lenses would you consider for the fellow eye?</a:t>
            </a:r>
          </a:p>
          <a:p>
            <a:r>
              <a:rPr lang="en-US" sz="2400" dirty="0"/>
              <a:t>Given her slightly hyperopic correction in the first eye, would you aim for a more myopic target in the fellow eye?</a:t>
            </a:r>
          </a:p>
          <a:p>
            <a:r>
              <a:rPr lang="en-US" sz="2400" dirty="0"/>
              <a:t>How long would you wait for the first eye to stabilize?</a:t>
            </a:r>
          </a:p>
          <a:p>
            <a:r>
              <a:rPr lang="en-US" sz="2400" dirty="0"/>
              <a:t>How would you approach the conversation with this patient to set expectations?</a:t>
            </a:r>
          </a:p>
        </p:txBody>
      </p:sp>
    </p:spTree>
    <p:extLst>
      <p:ext uri="{BB962C8B-B14F-4D97-AF65-F5344CB8AC3E}">
        <p14:creationId xmlns:p14="http://schemas.microsoft.com/office/powerpoint/2010/main" val="159640920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F955E-F613-4186-A2D8-32AEF6BE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A5F2CB-9D4C-4FA5-815D-AC4D0CB0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47751"/>
            <a:ext cx="8534400" cy="3124200"/>
          </a:xfrm>
        </p:spPr>
        <p:txBody>
          <a:bodyPr/>
          <a:lstStyle/>
          <a:p>
            <a:r>
              <a:rPr lang="en-US" sz="2800" dirty="0"/>
              <a:t>67 </a:t>
            </a:r>
            <a:r>
              <a:rPr lang="en-US" sz="2800" dirty="0" err="1"/>
              <a:t>y.o</a:t>
            </a:r>
            <a:r>
              <a:rPr lang="en-US" sz="2800" dirty="0"/>
              <a:t>. F with narrow angles s/p LPI OU presents for cataract evaluation</a:t>
            </a:r>
          </a:p>
          <a:p>
            <a:r>
              <a:rPr lang="en-US" sz="2800" dirty="0"/>
              <a:t>She states she cannot watch TV, drive, read, and it is “exasperating”</a:t>
            </a:r>
          </a:p>
          <a:p>
            <a:r>
              <a:rPr lang="en-US" sz="2800" dirty="0"/>
              <a:t>She does not tolerate spectacles and states that even with glasses, she cannot see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55263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EF96C1-3D16-492D-81E3-8FDBF61E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32194"/>
              </p:ext>
            </p:extLst>
          </p:nvPr>
        </p:nvGraphicFramePr>
        <p:xfrm>
          <a:off x="1066800" y="1047750"/>
          <a:ext cx="718662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478403163"/>
                    </a:ext>
                  </a:extLst>
                </a:gridCol>
                <a:gridCol w="2707624">
                  <a:extLst>
                    <a:ext uri="{9D8B030D-6E8A-4147-A177-3AD203B41FA5}">
                      <a16:colId xmlns:a16="http://schemas.microsoft.com/office/drawing/2014/main" val="596770085"/>
                    </a:ext>
                  </a:extLst>
                </a:gridCol>
                <a:gridCol w="2650202">
                  <a:extLst>
                    <a:ext uri="{9D8B030D-6E8A-4147-A177-3AD203B41FA5}">
                      <a16:colId xmlns:a16="http://schemas.microsoft.com/office/drawing/2014/main" val="676523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Dist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20/60 -2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Dist</a:t>
                      </a:r>
                      <a:r>
                        <a:rPr lang="en-US" sz="2000" dirty="0"/>
                        <a:t> PH </a:t>
                      </a:r>
                      <a:r>
                        <a:rPr lang="en-US" sz="2000" dirty="0" err="1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20/40 -2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20/30 -2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Wearing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-1.00 +2.00 @018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+2.50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-0.25 +1.25 @159 +2.50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2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Visual Field (CF)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1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10332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Slit Lamp Exam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EF96C1-3D16-492D-81E3-8FDBF61E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48131"/>
              </p:ext>
            </p:extLst>
          </p:nvPr>
        </p:nvGraphicFramePr>
        <p:xfrm>
          <a:off x="1600200" y="1123950"/>
          <a:ext cx="5867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347840316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596770085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676523571"/>
                    </a:ext>
                  </a:extLst>
                </a:gridCol>
              </a:tblGrid>
              <a:tr h="3316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01955"/>
                  </a:ext>
                </a:extLst>
              </a:tr>
              <a:tr h="33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Lids/lashes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0482"/>
                  </a:ext>
                </a:extLst>
              </a:tr>
              <a:tr h="572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Conjunctiva/sclera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White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quiet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White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quiet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26458"/>
                  </a:ext>
                </a:extLst>
              </a:tr>
              <a:tr h="33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58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Anterior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Moderate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depth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Moderate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depth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13291"/>
                  </a:ext>
                </a:extLst>
              </a:tr>
              <a:tr h="33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patent PI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Round, patent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54187"/>
                  </a:ext>
                </a:extLst>
              </a:tr>
              <a:tr h="3316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2+NS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2+NS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266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Fundus Exam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5EF96C1-3D16-492D-81E3-8FDBF61E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50801"/>
              </p:ext>
            </p:extLst>
          </p:nvPr>
        </p:nvGraphicFramePr>
        <p:xfrm>
          <a:off x="1600200" y="819150"/>
          <a:ext cx="66294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7840316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59677008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76523571"/>
                    </a:ext>
                  </a:extLst>
                </a:gridCol>
              </a:tblGrid>
              <a:tr h="31865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01955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20482"/>
                  </a:ext>
                </a:extLst>
              </a:tr>
              <a:tr h="7966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Flat, normal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foveal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contour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Flat, normal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foveal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contour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26458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5851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813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Gonioscopy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5EF96C1-3D16-492D-81E3-8FDBF61E4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561779"/>
              </p:ext>
            </p:extLst>
          </p:nvPr>
        </p:nvGraphicFramePr>
        <p:xfrm>
          <a:off x="1600200" y="3562350"/>
          <a:ext cx="6705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347840316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59677008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676523571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01955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Gonioscopy</a:t>
                      </a:r>
                      <a:r>
                        <a:rPr lang="en-US" dirty="0"/>
                        <a:t> (Shaffer)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III-IV</a:t>
                      </a:r>
                      <a:r>
                        <a:rPr lang="en-US" baseline="0" dirty="0"/>
                        <a:t> throughout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Grade III-IV</a:t>
                      </a:r>
                      <a:r>
                        <a:rPr lang="en-US" baseline="0" dirty="0"/>
                        <a:t> throughout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944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IOL Calculations</a:t>
            </a:r>
          </a:p>
        </p:txBody>
      </p:sp>
      <p:pic>
        <p:nvPicPr>
          <p:cNvPr id="4" name="Content Placeholder 3" descr="Screen Shot 2021-04-24 at 9.44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5" r="-4085"/>
          <a:stretch>
            <a:fillRect/>
          </a:stretch>
        </p:blipFill>
        <p:spPr>
          <a:xfrm>
            <a:off x="609600" y="1006078"/>
            <a:ext cx="8229600" cy="3394472"/>
          </a:xfrm>
        </p:spPr>
      </p:pic>
      <p:sp>
        <p:nvSpPr>
          <p:cNvPr id="5" name="Frame 4"/>
          <p:cNvSpPr/>
          <p:nvPr/>
        </p:nvSpPr>
        <p:spPr>
          <a:xfrm>
            <a:off x="990600" y="2876550"/>
            <a:ext cx="1447800" cy="381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648200" y="2876550"/>
            <a:ext cx="1447800" cy="381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14400" y="3714750"/>
            <a:ext cx="2057400" cy="381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724400" y="3714750"/>
            <a:ext cx="1828800" cy="381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73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Tomography</a:t>
            </a:r>
          </a:p>
        </p:txBody>
      </p:sp>
      <p:pic>
        <p:nvPicPr>
          <p:cNvPr id="6" name="Content Placeholder 3" descr="Screen Shot 2021-04-24 at 9.46.1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9" r="-55569"/>
          <a:stretch>
            <a:fillRect/>
          </a:stretch>
        </p:blipFill>
        <p:spPr>
          <a:xfrm>
            <a:off x="2590800" y="1047750"/>
            <a:ext cx="7924800" cy="3268751"/>
          </a:xfrm>
        </p:spPr>
      </p:pic>
      <p:pic>
        <p:nvPicPr>
          <p:cNvPr id="7" name="Picture 6" descr="Screen Shot 2021-04-24 at 9.46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3950"/>
            <a:ext cx="3695700" cy="1676400"/>
          </a:xfrm>
          <a:prstGeom prst="rect">
            <a:avLst/>
          </a:prstGeom>
        </p:spPr>
      </p:pic>
      <p:pic>
        <p:nvPicPr>
          <p:cNvPr id="9" name="Picture 8" descr="Screen Shot 2021-04-24 at 9.48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09950"/>
            <a:ext cx="3352800" cy="683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486150"/>
            <a:ext cx="93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IOLm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1828800" y="2190750"/>
            <a:ext cx="2743200" cy="3048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3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Tomography</a:t>
            </a:r>
          </a:p>
        </p:txBody>
      </p:sp>
      <p:pic>
        <p:nvPicPr>
          <p:cNvPr id="4" name="Picture 3" descr="Screen Shot 2021-04-24 at 9.5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95350"/>
            <a:ext cx="3921987" cy="3429000"/>
          </a:xfrm>
          <a:prstGeom prst="rect">
            <a:avLst/>
          </a:prstGeom>
        </p:spPr>
      </p:pic>
      <p:pic>
        <p:nvPicPr>
          <p:cNvPr id="11" name="Picture 10" descr="Screen Shot 2021-04-24 at 9.53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4950"/>
            <a:ext cx="3387969" cy="1524000"/>
          </a:xfrm>
          <a:prstGeom prst="rect">
            <a:avLst/>
          </a:prstGeom>
        </p:spPr>
      </p:pic>
      <p:pic>
        <p:nvPicPr>
          <p:cNvPr id="13" name="Picture 12" descr="Screen Shot 2021-04-25 at 6.26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33750"/>
            <a:ext cx="3733800" cy="698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409950"/>
            <a:ext cx="93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IOLm</a:t>
            </a:r>
            <a:endParaRPr lang="en-US" dirty="0"/>
          </a:p>
        </p:txBody>
      </p:sp>
      <p:sp>
        <p:nvSpPr>
          <p:cNvPr id="17" name="Frame 16"/>
          <p:cNvSpPr/>
          <p:nvPr/>
        </p:nvSpPr>
        <p:spPr>
          <a:xfrm>
            <a:off x="2362200" y="2419350"/>
            <a:ext cx="2057400" cy="381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914400" y="3409950"/>
            <a:ext cx="3733800" cy="3048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4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31974</TotalTime>
  <Words>620</Words>
  <Application>Microsoft Office PowerPoint</Application>
  <PresentationFormat>On-screen Show (16:9)</PresentationFormat>
  <Paragraphs>151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1_Office Theme</vt:lpstr>
      <vt:lpstr> Navigating Presbyopia Correction in Mild Ectasia with High Expectations</vt:lpstr>
      <vt:lpstr>Disclosures</vt:lpstr>
      <vt:lpstr>Case Presentation</vt:lpstr>
      <vt:lpstr>Exam</vt:lpstr>
      <vt:lpstr>Slit Lamp Exam</vt:lpstr>
      <vt:lpstr>Fundus Exam</vt:lpstr>
      <vt:lpstr>IOL Calculations</vt:lpstr>
      <vt:lpstr>Tomography</vt:lpstr>
      <vt:lpstr>Tomography</vt:lpstr>
      <vt:lpstr>Panel Discussion</vt:lpstr>
      <vt:lpstr>Serial Measurements</vt:lpstr>
      <vt:lpstr>A closer look at the tomography…</vt:lpstr>
      <vt:lpstr>Belin Ambrosio Index</vt:lpstr>
      <vt:lpstr>Ectasia appears milder in the left eye</vt:lpstr>
      <vt:lpstr>Belin Ambrosio Index</vt:lpstr>
      <vt:lpstr>Questions for the Panel</vt:lpstr>
      <vt:lpstr>Serial Measurements</vt:lpstr>
      <vt:lpstr>Surgical Plan</vt:lpstr>
      <vt:lpstr>POM1</vt:lpstr>
      <vt:lpstr>Patient’s Response</vt:lpstr>
      <vt:lpstr>Questions for the Panel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Orientation April 13 and 14, 2009</dc:title>
  <dc:creator>Laurinda Garrison</dc:creator>
  <cp:lastModifiedBy>Emily Gagnon</cp:lastModifiedBy>
  <cp:revision>296</cp:revision>
  <dcterms:created xsi:type="dcterms:W3CDTF">2010-09-06T21:57:51Z</dcterms:created>
  <dcterms:modified xsi:type="dcterms:W3CDTF">2021-05-17T15:59:03Z</dcterms:modified>
</cp:coreProperties>
</file>